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436" autoAdjust="0"/>
  </p:normalViewPr>
  <p:slideViewPr>
    <p:cSldViewPr snapToGrid="0" snapToObjects="1">
      <p:cViewPr>
        <p:scale>
          <a:sx n="74" d="100"/>
          <a:sy n="74" d="100"/>
        </p:scale>
        <p:origin x="-20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24/01/16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86156" y="518054"/>
            <a:ext cx="7776794" cy="902424"/>
          </a:xfrm>
        </p:spPr>
        <p:txBody>
          <a:bodyPr/>
          <a:lstStyle/>
          <a:p>
            <a:pPr algn="ctr"/>
            <a:r>
              <a:rPr lang="fr-FR" sz="3600" dirty="0" err="1" smtClean="0"/>
              <a:t>Financing</a:t>
            </a:r>
            <a:r>
              <a:rPr lang="fr-FR" sz="3600" dirty="0" smtClean="0"/>
              <a:t> </a:t>
            </a:r>
            <a:r>
              <a:rPr lang="fr-FR" sz="3600" dirty="0" err="1" smtClean="0"/>
              <a:t>terrorism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86155" y="1839182"/>
            <a:ext cx="8088922" cy="4327386"/>
          </a:xfrm>
        </p:spPr>
        <p:txBody>
          <a:bodyPr>
            <a:normAutofit lnSpcReduction="10000"/>
          </a:bodyPr>
          <a:lstStyle/>
          <a:p>
            <a:pPr algn="l"/>
            <a:r>
              <a:rPr lang="fr-FR" dirty="0" smtClean="0"/>
              <a:t>As a </a:t>
            </a:r>
            <a:r>
              <a:rPr lang="fr-FR" dirty="0" err="1" smtClean="0"/>
              <a:t>broad</a:t>
            </a:r>
            <a:r>
              <a:rPr lang="fr-FR" dirty="0" smtClean="0"/>
              <a:t> </a:t>
            </a:r>
            <a:r>
              <a:rPr lang="fr-FR" dirty="0" err="1" smtClean="0"/>
              <a:t>rule</a:t>
            </a:r>
            <a:r>
              <a:rPr lang="fr-FR" dirty="0" smtClean="0"/>
              <a:t> in </a:t>
            </a:r>
            <a:r>
              <a:rPr lang="fr-FR" dirty="0" err="1" smtClean="0"/>
              <a:t>europe</a:t>
            </a:r>
            <a:r>
              <a:rPr lang="fr-FR" dirty="0" smtClean="0"/>
              <a:t>, </a:t>
            </a:r>
            <a:r>
              <a:rPr lang="fr-FR" dirty="0" err="1" smtClean="0"/>
              <a:t>africa</a:t>
            </a:r>
            <a:r>
              <a:rPr lang="fr-FR" dirty="0" smtClean="0"/>
              <a:t> and middle </a:t>
            </a:r>
            <a:r>
              <a:rPr lang="fr-FR" dirty="0" err="1" smtClean="0"/>
              <a:t>east</a:t>
            </a:r>
            <a:r>
              <a:rPr lang="fr-FR" dirty="0" smtClean="0"/>
              <a:t> </a:t>
            </a:r>
            <a:r>
              <a:rPr lang="fr-FR" dirty="0" err="1" smtClean="0"/>
              <a:t>terrorism</a:t>
            </a:r>
            <a:r>
              <a:rPr lang="fr-FR" dirty="0" smtClean="0"/>
              <a:t> use  </a:t>
            </a:r>
            <a:r>
              <a:rPr lang="fr-FR" dirty="0" err="1" smtClean="0"/>
              <a:t>organized</a:t>
            </a:r>
            <a:r>
              <a:rPr lang="fr-FR" dirty="0" smtClean="0"/>
              <a:t> </a:t>
            </a:r>
            <a:r>
              <a:rPr lang="fr-FR" dirty="0"/>
              <a:t>crime </a:t>
            </a:r>
            <a:r>
              <a:rPr lang="fr-FR" dirty="0" err="1"/>
              <a:t>methods</a:t>
            </a:r>
            <a:r>
              <a:rPr lang="fr-FR" dirty="0"/>
              <a:t> and </a:t>
            </a:r>
            <a:r>
              <a:rPr lang="fr-FR" dirty="0" err="1"/>
              <a:t>processes</a:t>
            </a:r>
            <a:r>
              <a:rPr lang="fr-FR" dirty="0"/>
              <a:t> to finance </a:t>
            </a:r>
            <a:r>
              <a:rPr lang="fr-FR" dirty="0" err="1" smtClean="0"/>
              <a:t>operations</a:t>
            </a:r>
            <a:r>
              <a:rPr lang="fr-FR" dirty="0"/>
              <a:t>. </a:t>
            </a:r>
          </a:p>
          <a:p>
            <a:r>
              <a:rPr lang="fr-FR" dirty="0"/>
              <a:t> </a:t>
            </a:r>
          </a:p>
          <a:p>
            <a:pPr algn="l"/>
            <a:r>
              <a:rPr lang="fr-FR" dirty="0" smtClean="0"/>
              <a:t>This practice </a:t>
            </a:r>
            <a:r>
              <a:rPr lang="fr-FR" dirty="0" err="1" smtClean="0"/>
              <a:t>rely</a:t>
            </a:r>
            <a:r>
              <a:rPr lang="fr-FR" dirty="0" smtClean="0"/>
              <a:t> </a:t>
            </a:r>
            <a:r>
              <a:rPr lang="fr-FR" dirty="0" err="1" smtClean="0"/>
              <a:t>upon</a:t>
            </a:r>
            <a:r>
              <a:rPr lang="fr-FR" dirty="0" smtClean="0"/>
              <a:t> 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/>
              <a:t>willingness</a:t>
            </a:r>
            <a:r>
              <a:rPr lang="fr-FR" dirty="0"/>
              <a:t> to </a:t>
            </a:r>
            <a:r>
              <a:rPr lang="fr-FR" dirty="0" smtClean="0"/>
              <a:t>:</a:t>
            </a:r>
            <a:endParaRPr lang="fr-FR" dirty="0"/>
          </a:p>
          <a:p>
            <a:pPr lvl="0" algn="l"/>
            <a:r>
              <a:rPr lang="fr-FR" dirty="0" smtClean="0"/>
              <a:t>- </a:t>
            </a:r>
            <a:r>
              <a:rPr lang="fr-FR" dirty="0"/>
              <a:t> </a:t>
            </a:r>
            <a:r>
              <a:rPr lang="fr-FR" dirty="0" err="1" smtClean="0"/>
              <a:t>increase</a:t>
            </a:r>
            <a:r>
              <a:rPr lang="fr-FR" dirty="0" smtClean="0"/>
              <a:t> </a:t>
            </a:r>
            <a:r>
              <a:rPr lang="fr-FR" dirty="0"/>
              <a:t>and </a:t>
            </a:r>
            <a:r>
              <a:rPr lang="fr-FR" dirty="0" err="1"/>
              <a:t>diversify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way</a:t>
            </a:r>
            <a:r>
              <a:rPr lang="fr-FR" dirty="0"/>
              <a:t> of </a:t>
            </a:r>
            <a:r>
              <a:rPr lang="fr-FR" dirty="0" err="1"/>
              <a:t>financing</a:t>
            </a:r>
            <a:r>
              <a:rPr lang="fr-FR" dirty="0"/>
              <a:t>,  </a:t>
            </a:r>
          </a:p>
          <a:p>
            <a:pPr lvl="0" algn="l"/>
            <a:r>
              <a:rPr lang="fr-FR" dirty="0" smtClean="0"/>
              <a:t>-  </a:t>
            </a:r>
            <a:r>
              <a:rPr lang="fr-FR" dirty="0" err="1" smtClean="0"/>
              <a:t>improve</a:t>
            </a:r>
            <a:r>
              <a:rPr lang="fr-FR" dirty="0" smtClean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autonomy</a:t>
            </a:r>
            <a:r>
              <a:rPr lang="fr-FR" dirty="0"/>
              <a:t> </a:t>
            </a:r>
          </a:p>
          <a:p>
            <a:pPr marL="285750" lvl="0" indent="-285750" algn="l">
              <a:buFontTx/>
              <a:buChar char="-"/>
            </a:pPr>
            <a:r>
              <a:rPr lang="fr-FR" dirty="0" err="1" smtClean="0"/>
              <a:t>develop</a:t>
            </a:r>
            <a:r>
              <a:rPr lang="fr-FR" dirty="0" smtClean="0"/>
              <a:t> </a:t>
            </a:r>
            <a:r>
              <a:rPr lang="fr-FR" dirty="0" err="1"/>
              <a:t>activities</a:t>
            </a:r>
            <a:r>
              <a:rPr lang="fr-FR" dirty="0"/>
              <a:t> in </a:t>
            </a:r>
            <a:r>
              <a:rPr lang="fr-FR" dirty="0" smtClean="0"/>
              <a:t>free of </a:t>
            </a:r>
            <a:r>
              <a:rPr lang="fr-FR" dirty="0" err="1" smtClean="0"/>
              <a:t>rules</a:t>
            </a:r>
            <a:r>
              <a:rPr lang="fr-FR" dirty="0" smtClean="0"/>
              <a:t> areas no </a:t>
            </a:r>
            <a:r>
              <a:rPr lang="fr-FR" dirty="0" err="1"/>
              <a:t>rules</a:t>
            </a:r>
            <a:r>
              <a:rPr lang="fr-FR" dirty="0"/>
              <a:t>  </a:t>
            </a:r>
            <a:endParaRPr lang="fr-FR" dirty="0" smtClean="0"/>
          </a:p>
          <a:p>
            <a:pPr marL="285750" lvl="0" indent="-285750" algn="l">
              <a:buFontTx/>
              <a:buChar char="-"/>
            </a:pPr>
            <a:endParaRPr lang="fr-FR" dirty="0"/>
          </a:p>
          <a:p>
            <a:pPr algn="l"/>
            <a:r>
              <a:rPr lang="fr-FR" dirty="0" smtClean="0"/>
              <a:t>This </a:t>
            </a:r>
            <a:r>
              <a:rPr lang="fr-FR" dirty="0" err="1" smtClean="0"/>
              <a:t>approach</a:t>
            </a:r>
            <a:r>
              <a:rPr lang="fr-FR" dirty="0" smtClean="0"/>
              <a:t> focus on </a:t>
            </a:r>
            <a:r>
              <a:rPr lang="fr-FR" dirty="0" err="1" smtClean="0"/>
              <a:t>weaks</a:t>
            </a:r>
            <a:r>
              <a:rPr lang="fr-FR" dirty="0" smtClean="0"/>
              <a:t> states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lack</a:t>
            </a:r>
            <a:r>
              <a:rPr lang="fr-FR" dirty="0" smtClean="0"/>
              <a:t> of </a:t>
            </a:r>
            <a:r>
              <a:rPr lang="fr-FR" dirty="0" err="1" smtClean="0"/>
              <a:t>controls</a:t>
            </a:r>
            <a:r>
              <a:rPr lang="fr-FR" dirty="0" smtClean="0"/>
              <a:t>, </a:t>
            </a:r>
            <a:r>
              <a:rPr lang="fr-FR" dirty="0" err="1" smtClean="0"/>
              <a:t>porous</a:t>
            </a:r>
            <a:r>
              <a:rPr lang="fr-FR" dirty="0" smtClean="0"/>
              <a:t> </a:t>
            </a:r>
            <a:r>
              <a:rPr lang="fr-FR" dirty="0" err="1" smtClean="0"/>
              <a:t>borders</a:t>
            </a:r>
            <a:r>
              <a:rPr lang="fr-FR" dirty="0" smtClean="0"/>
              <a:t> and corruption.</a:t>
            </a:r>
          </a:p>
          <a:p>
            <a:pPr algn="l"/>
            <a:endParaRPr lang="fr-FR" dirty="0" smtClean="0"/>
          </a:p>
          <a:p>
            <a:pPr algn="l"/>
            <a:r>
              <a:rPr lang="fr-FR" dirty="0" smtClean="0"/>
              <a:t>In </a:t>
            </a:r>
            <a:r>
              <a:rPr lang="fr-FR" dirty="0" err="1"/>
              <a:t>some</a:t>
            </a:r>
            <a:r>
              <a:rPr lang="fr-FR" dirty="0"/>
              <a:t> case </a:t>
            </a:r>
            <a:r>
              <a:rPr lang="fr-FR" dirty="0" err="1"/>
              <a:t>smuggling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organized</a:t>
            </a:r>
            <a:r>
              <a:rPr lang="fr-FR" dirty="0"/>
              <a:t> by </a:t>
            </a:r>
            <a:r>
              <a:rPr lang="fr-FR" dirty="0" err="1"/>
              <a:t>terrorist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</a:t>
            </a:r>
            <a:r>
              <a:rPr lang="fr-FR" dirty="0" err="1"/>
              <a:t>undercover</a:t>
            </a:r>
            <a:r>
              <a:rPr lang="fr-FR" dirty="0"/>
              <a:t> of </a:t>
            </a:r>
            <a:r>
              <a:rPr lang="fr-FR" dirty="0" err="1"/>
              <a:t>h</a:t>
            </a:r>
            <a:r>
              <a:rPr lang="fr-FR" dirty="0" err="1" smtClean="0"/>
              <a:t>umanitarian</a:t>
            </a:r>
            <a:r>
              <a:rPr lang="fr-FR" dirty="0" smtClean="0"/>
              <a:t> </a:t>
            </a:r>
            <a:r>
              <a:rPr lang="fr-FR" dirty="0"/>
              <a:t>NGO (ex-</a:t>
            </a:r>
            <a:r>
              <a:rPr lang="fr-FR" dirty="0" err="1"/>
              <a:t>Yougoslavia</a:t>
            </a:r>
            <a:r>
              <a:rPr lang="fr-FR" dirty="0"/>
              <a:t>, </a:t>
            </a:r>
            <a:r>
              <a:rPr lang="fr-FR" dirty="0" err="1"/>
              <a:t>sahelian</a:t>
            </a:r>
            <a:r>
              <a:rPr lang="fr-FR" dirty="0"/>
              <a:t> </a:t>
            </a:r>
            <a:r>
              <a:rPr lang="fr-FR" dirty="0" err="1"/>
              <a:t>africa</a:t>
            </a:r>
            <a:r>
              <a:rPr lang="fr-FR" dirty="0"/>
              <a:t>,..)  </a:t>
            </a:r>
          </a:p>
          <a:p>
            <a:r>
              <a:rPr lang="fr-F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0262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9463" y="551480"/>
            <a:ext cx="7583487" cy="890619"/>
          </a:xfrm>
        </p:spPr>
        <p:txBody>
          <a:bodyPr/>
          <a:lstStyle/>
          <a:p>
            <a:pPr algn="ctr"/>
            <a:r>
              <a:rPr lang="fr-FR" dirty="0" err="1" smtClean="0"/>
              <a:t>Financing</a:t>
            </a:r>
            <a:r>
              <a:rPr lang="fr-FR" dirty="0" smtClean="0"/>
              <a:t> </a:t>
            </a:r>
            <a:r>
              <a:rPr lang="fr-FR" dirty="0" err="1" smtClean="0"/>
              <a:t>terrorism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3" y="2196464"/>
            <a:ext cx="7583487" cy="4087087"/>
          </a:xfrm>
        </p:spPr>
        <p:txBody>
          <a:bodyPr>
            <a:noAutofit/>
          </a:bodyPr>
          <a:lstStyle/>
          <a:p>
            <a:r>
              <a:rPr lang="fr-FR" sz="1800" dirty="0" smtClean="0"/>
              <a:t>In 75 </a:t>
            </a:r>
            <a:r>
              <a:rPr lang="fr-FR" sz="1800" dirty="0"/>
              <a:t>international </a:t>
            </a:r>
            <a:r>
              <a:rPr lang="fr-FR" sz="1800" dirty="0" err="1"/>
              <a:t>legal</a:t>
            </a:r>
            <a:r>
              <a:rPr lang="fr-FR" sz="1800" dirty="0"/>
              <a:t> </a:t>
            </a:r>
            <a:r>
              <a:rPr lang="fr-FR" sz="1800" dirty="0" err="1" smtClean="0"/>
              <a:t>inquiries</a:t>
            </a:r>
            <a:r>
              <a:rPr lang="fr-FR" sz="1800" dirty="0" smtClean="0"/>
              <a:t>  </a:t>
            </a:r>
            <a:r>
              <a:rPr lang="fr-FR" sz="1800" dirty="0" err="1"/>
              <a:t>focused</a:t>
            </a:r>
            <a:r>
              <a:rPr lang="fr-FR" sz="1800" dirty="0"/>
              <a:t> on </a:t>
            </a:r>
            <a:r>
              <a:rPr lang="fr-FR" sz="1800" dirty="0" err="1" smtClean="0"/>
              <a:t>terrorism</a:t>
            </a:r>
            <a:r>
              <a:rPr lang="fr-FR" sz="1800" dirty="0" smtClean="0"/>
              <a:t>, use </a:t>
            </a:r>
            <a:r>
              <a:rPr lang="fr-FR" sz="1800" dirty="0"/>
              <a:t>of </a:t>
            </a:r>
            <a:r>
              <a:rPr lang="fr-FR" sz="1800" dirty="0" smtClean="0"/>
              <a:t>cigarettes </a:t>
            </a:r>
            <a:r>
              <a:rPr lang="fr-FR" sz="1800" dirty="0" err="1" smtClean="0"/>
              <a:t>smuggling</a:t>
            </a:r>
            <a:r>
              <a:rPr lang="fr-FR" sz="1800" dirty="0" smtClean="0"/>
              <a:t> </a:t>
            </a:r>
            <a:r>
              <a:rPr lang="fr-FR" sz="1800" dirty="0" err="1"/>
              <a:t>reach</a:t>
            </a:r>
            <a:r>
              <a:rPr lang="fr-FR" sz="1800" dirty="0"/>
              <a:t> 20% of </a:t>
            </a:r>
            <a:r>
              <a:rPr lang="fr-FR" sz="1800" dirty="0" smtClean="0"/>
              <a:t>all </a:t>
            </a:r>
            <a:r>
              <a:rPr lang="fr-FR" sz="1800" dirty="0" err="1" smtClean="0"/>
              <a:t>financial</a:t>
            </a:r>
            <a:r>
              <a:rPr lang="fr-FR" sz="1800" dirty="0" smtClean="0"/>
              <a:t>  </a:t>
            </a:r>
            <a:r>
              <a:rPr lang="fr-FR" sz="1800" dirty="0" err="1"/>
              <a:t>criminal</a:t>
            </a:r>
            <a:r>
              <a:rPr lang="fr-FR" sz="1800" dirty="0"/>
              <a:t> sources </a:t>
            </a:r>
            <a:endParaRPr lang="fr-FR" sz="1800" dirty="0" smtClean="0"/>
          </a:p>
          <a:p>
            <a:r>
              <a:rPr lang="fr-FR" sz="1800" dirty="0" err="1"/>
              <a:t>F</a:t>
            </a:r>
            <a:r>
              <a:rPr lang="fr-FR" sz="1800" dirty="0" err="1" smtClean="0"/>
              <a:t>rom</a:t>
            </a:r>
            <a:r>
              <a:rPr lang="fr-FR" sz="1800" dirty="0" smtClean="0"/>
              <a:t> a global </a:t>
            </a:r>
            <a:r>
              <a:rPr lang="fr-FR" sz="1800" dirty="0" err="1" smtClean="0"/>
              <a:t>perpespective</a:t>
            </a:r>
            <a:r>
              <a:rPr lang="fr-FR" sz="1800" dirty="0" smtClean="0"/>
              <a:t> more </a:t>
            </a:r>
            <a:r>
              <a:rPr lang="fr-FR" sz="1800" dirty="0" err="1" smtClean="0"/>
              <a:t>than</a:t>
            </a:r>
            <a:r>
              <a:rPr lang="fr-FR" sz="1800" dirty="0" smtClean="0"/>
              <a:t> 15 </a:t>
            </a:r>
            <a:r>
              <a:rPr lang="fr-FR" sz="1800" dirty="0" err="1"/>
              <a:t>terrorist</a:t>
            </a:r>
            <a:r>
              <a:rPr lang="fr-FR" sz="1800" dirty="0"/>
              <a:t> </a:t>
            </a:r>
            <a:r>
              <a:rPr lang="fr-FR" sz="1800" dirty="0" err="1"/>
              <a:t>organizations</a:t>
            </a:r>
            <a:r>
              <a:rPr lang="fr-FR" sz="1800" dirty="0"/>
              <a:t> are </a:t>
            </a:r>
            <a:r>
              <a:rPr lang="fr-FR" sz="1800" dirty="0" err="1"/>
              <a:t>using</a:t>
            </a:r>
            <a:r>
              <a:rPr lang="fr-FR" sz="1800" dirty="0"/>
              <a:t> </a:t>
            </a:r>
            <a:r>
              <a:rPr lang="fr-FR" sz="1800" dirty="0" err="1"/>
              <a:t>repeatedly</a:t>
            </a:r>
            <a:r>
              <a:rPr lang="fr-FR" sz="1800" dirty="0"/>
              <a:t> </a:t>
            </a:r>
            <a:r>
              <a:rPr lang="fr-FR" sz="1800" dirty="0" smtClean="0"/>
              <a:t>cigarettes and </a:t>
            </a:r>
            <a:r>
              <a:rPr lang="fr-FR" sz="1800" dirty="0" err="1" smtClean="0"/>
              <a:t>drugs</a:t>
            </a:r>
            <a:r>
              <a:rPr lang="fr-FR" sz="1800" dirty="0" smtClean="0"/>
              <a:t> </a:t>
            </a:r>
            <a:r>
              <a:rPr lang="fr-FR" sz="1800" dirty="0" err="1"/>
              <a:t>smuggling</a:t>
            </a:r>
            <a:r>
              <a:rPr lang="fr-FR" sz="1800" dirty="0"/>
              <a:t> for </a:t>
            </a:r>
            <a:r>
              <a:rPr lang="fr-FR" sz="1800" dirty="0" err="1"/>
              <a:t>financing</a:t>
            </a:r>
            <a:r>
              <a:rPr lang="fr-FR" sz="1800" dirty="0"/>
              <a:t> : </a:t>
            </a:r>
            <a:r>
              <a:rPr lang="fr-FR" sz="1800" dirty="0" err="1"/>
              <a:t>Pakistanese</a:t>
            </a:r>
            <a:r>
              <a:rPr lang="fr-FR" sz="1800" dirty="0"/>
              <a:t> talibans ( TTP), </a:t>
            </a:r>
            <a:r>
              <a:rPr lang="fr-FR" sz="1800" dirty="0" err="1"/>
              <a:t>Laskhar</a:t>
            </a:r>
            <a:r>
              <a:rPr lang="fr-FR" sz="1800" dirty="0"/>
              <a:t> E </a:t>
            </a:r>
            <a:r>
              <a:rPr lang="fr-FR" sz="1800" dirty="0" err="1"/>
              <a:t>Taiba</a:t>
            </a:r>
            <a:r>
              <a:rPr lang="fr-FR" sz="1800" dirty="0"/>
              <a:t> (</a:t>
            </a:r>
            <a:r>
              <a:rPr lang="fr-FR" sz="1800" dirty="0" err="1"/>
              <a:t>LeT</a:t>
            </a:r>
            <a:r>
              <a:rPr lang="fr-FR" sz="1800" dirty="0"/>
              <a:t>) , Al </a:t>
            </a:r>
            <a:r>
              <a:rPr lang="fr-FR" sz="1800" dirty="0" err="1"/>
              <a:t>Quaida</a:t>
            </a:r>
            <a:r>
              <a:rPr lang="fr-FR" sz="1800" dirty="0"/>
              <a:t> au Maghreb (AQMI), Hezbollah, Hamas , Frac , PPK , ETA and IRA.  </a:t>
            </a:r>
            <a:endParaRPr lang="fr-FR" sz="1800" dirty="0" smtClean="0"/>
          </a:p>
          <a:p>
            <a:r>
              <a:rPr lang="fr-FR" sz="1800" dirty="0" err="1" smtClean="0"/>
              <a:t>Terrorist</a:t>
            </a:r>
            <a:r>
              <a:rPr lang="fr-FR" sz="1800" dirty="0" smtClean="0"/>
              <a:t> </a:t>
            </a:r>
            <a:r>
              <a:rPr lang="fr-FR" sz="1800" dirty="0"/>
              <a:t>organisations </a:t>
            </a:r>
            <a:r>
              <a:rPr lang="fr-FR" sz="1800" dirty="0" smtClean="0"/>
              <a:t>in  </a:t>
            </a:r>
            <a:r>
              <a:rPr lang="fr-FR" sz="1800" dirty="0" err="1" smtClean="0"/>
              <a:t>african</a:t>
            </a:r>
            <a:r>
              <a:rPr lang="fr-FR" sz="1800" dirty="0" smtClean="0"/>
              <a:t> states </a:t>
            </a:r>
            <a:r>
              <a:rPr lang="fr-FR" sz="1800" dirty="0"/>
              <a:t>as Mali, Niger or </a:t>
            </a:r>
            <a:r>
              <a:rPr lang="fr-FR" sz="1800" dirty="0" err="1"/>
              <a:t>Lybia</a:t>
            </a:r>
            <a:r>
              <a:rPr lang="fr-FR" sz="1800" dirty="0"/>
              <a:t> </a:t>
            </a:r>
            <a:r>
              <a:rPr lang="fr-FR" sz="1800" dirty="0" err="1" smtClean="0"/>
              <a:t>ask</a:t>
            </a:r>
            <a:r>
              <a:rPr lang="fr-FR" sz="1800" dirty="0" smtClean="0"/>
              <a:t> </a:t>
            </a:r>
            <a:r>
              <a:rPr lang="fr-FR" sz="1800" dirty="0"/>
              <a:t>for </a:t>
            </a:r>
            <a:r>
              <a:rPr lang="fr-FR" sz="1800" dirty="0" err="1"/>
              <a:t>tax</a:t>
            </a:r>
            <a:r>
              <a:rPr lang="fr-FR" sz="1800" dirty="0"/>
              <a:t> </a:t>
            </a:r>
            <a:r>
              <a:rPr lang="fr-FR" sz="1800" dirty="0" err="1"/>
              <a:t>payment</a:t>
            </a:r>
            <a:r>
              <a:rPr lang="fr-FR" sz="1800" dirty="0"/>
              <a:t> on </a:t>
            </a:r>
            <a:r>
              <a:rPr lang="fr-FR" sz="1800" dirty="0" err="1"/>
              <a:t>traffic</a:t>
            </a:r>
            <a:r>
              <a:rPr lang="fr-FR" sz="1800" dirty="0"/>
              <a:t> passing </a:t>
            </a:r>
            <a:r>
              <a:rPr lang="fr-FR" sz="1800" dirty="0" err="1"/>
              <a:t>through</a:t>
            </a:r>
            <a:r>
              <a:rPr lang="fr-FR" sz="1800" dirty="0"/>
              <a:t> </a:t>
            </a:r>
            <a:r>
              <a:rPr lang="fr-FR" sz="1800" dirty="0" err="1"/>
              <a:t>their</a:t>
            </a:r>
            <a:r>
              <a:rPr lang="fr-FR" sz="1800" dirty="0"/>
              <a:t> </a:t>
            </a:r>
            <a:r>
              <a:rPr lang="fr-FR" sz="1800" dirty="0" err="1"/>
              <a:t>controled</a:t>
            </a:r>
            <a:r>
              <a:rPr lang="fr-FR" sz="1800" dirty="0"/>
              <a:t> </a:t>
            </a:r>
            <a:r>
              <a:rPr lang="fr-FR" sz="1800" dirty="0" smtClean="0"/>
              <a:t>area . This </a:t>
            </a:r>
            <a:r>
              <a:rPr lang="fr-FR" sz="1800" dirty="0" err="1" smtClean="0"/>
              <a:t>includes</a:t>
            </a:r>
            <a:r>
              <a:rPr lang="fr-FR" sz="1800" dirty="0" smtClean="0"/>
              <a:t> </a:t>
            </a:r>
            <a:r>
              <a:rPr lang="fr-FR" sz="1800" dirty="0" err="1" smtClean="0"/>
              <a:t>smuggling</a:t>
            </a:r>
            <a:r>
              <a:rPr lang="fr-FR" sz="1800" dirty="0" smtClean="0"/>
              <a:t> and </a:t>
            </a:r>
            <a:r>
              <a:rPr lang="fr-FR" sz="1800" dirty="0" err="1" smtClean="0"/>
              <a:t>traficking</a:t>
            </a:r>
            <a:r>
              <a:rPr lang="fr-FR" sz="1800" dirty="0" smtClean="0"/>
              <a:t> of  cigarettes</a:t>
            </a:r>
            <a:r>
              <a:rPr lang="fr-FR" sz="1800" dirty="0"/>
              <a:t>, </a:t>
            </a:r>
            <a:r>
              <a:rPr lang="fr-FR" sz="1800" dirty="0" err="1"/>
              <a:t>drugs</a:t>
            </a:r>
            <a:r>
              <a:rPr lang="fr-FR" sz="1800" dirty="0"/>
              <a:t>, </a:t>
            </a:r>
            <a:r>
              <a:rPr lang="fr-FR" sz="1800" dirty="0" err="1" smtClean="0"/>
              <a:t>weapons</a:t>
            </a:r>
            <a:r>
              <a:rPr lang="fr-FR" sz="1800" dirty="0" smtClean="0"/>
              <a:t>, </a:t>
            </a:r>
            <a:r>
              <a:rPr lang="fr-FR" sz="1800" dirty="0" err="1" smtClean="0"/>
              <a:t>food</a:t>
            </a:r>
            <a:r>
              <a:rPr lang="fr-FR" sz="1800" dirty="0" smtClean="0"/>
              <a:t>, </a:t>
            </a:r>
            <a:r>
              <a:rPr lang="fr-FR" sz="1800" dirty="0" err="1" smtClean="0"/>
              <a:t>oil</a:t>
            </a:r>
            <a:r>
              <a:rPr lang="fr-FR" sz="1800" dirty="0" smtClean="0"/>
              <a:t>, and migrants. 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71778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9463" y="326062"/>
            <a:ext cx="7583487" cy="893394"/>
          </a:xfrm>
        </p:spPr>
        <p:txBody>
          <a:bodyPr/>
          <a:lstStyle/>
          <a:p>
            <a:pPr algn="ctr"/>
            <a:r>
              <a:rPr lang="fr-FR" sz="3200" dirty="0" err="1" smtClean="0"/>
              <a:t>Financing</a:t>
            </a:r>
            <a:r>
              <a:rPr lang="fr-FR" sz="3200" dirty="0" smtClean="0"/>
              <a:t> </a:t>
            </a:r>
            <a:r>
              <a:rPr lang="fr-FR" sz="3200" dirty="0" err="1" smtClean="0"/>
              <a:t>Terrorism</a:t>
            </a:r>
            <a:r>
              <a:rPr lang="fr-FR" sz="3200" dirty="0" smtClean="0"/>
              <a:t> </a:t>
            </a:r>
            <a:br>
              <a:rPr lang="fr-FR" sz="3200" dirty="0" smtClean="0"/>
            </a:br>
            <a:r>
              <a:rPr lang="fr-FR" sz="2000" dirty="0" smtClean="0"/>
              <a:t>(CAT 03/2015)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6112" y="1305260"/>
            <a:ext cx="8478903" cy="5432613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fr-FR" b="1" u="sng" dirty="0" smtClean="0">
                <a:latin typeface="Cambria"/>
                <a:ea typeface="ＭＳ 明朝"/>
                <a:cs typeface="Times New Roman"/>
              </a:rPr>
              <a:t>NORTH AMERICA </a:t>
            </a:r>
            <a:r>
              <a:rPr lang="fr-FR" dirty="0">
                <a:latin typeface="Cambria"/>
                <a:ea typeface="ＭＳ 明朝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dirty="0" smtClean="0">
                <a:latin typeface="Cambria"/>
                <a:ea typeface="ＭＳ 明朝"/>
                <a:cs typeface="Times New Roman"/>
              </a:rPr>
              <a:t>Mohammad </a:t>
            </a:r>
            <a:r>
              <a:rPr lang="fr-FR" dirty="0">
                <a:latin typeface="Cambria"/>
                <a:ea typeface="ＭＳ 明朝"/>
                <a:cs typeface="Times New Roman"/>
              </a:rPr>
              <a:t>Youssef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Hammoud</a:t>
            </a:r>
            <a:r>
              <a:rPr lang="fr-FR" dirty="0">
                <a:latin typeface="Cambria"/>
                <a:ea typeface="ＭＳ 明朝"/>
                <a:cs typeface="Times New Roman"/>
              </a:rPr>
              <a:t>  - Hezbollah (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2001)                                                                                  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North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>
                <a:latin typeface="Cambria"/>
                <a:ea typeface="ＭＳ 明朝"/>
                <a:cs typeface="Times New Roman"/>
              </a:rPr>
              <a:t>Carolina and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Michigan cigarettes 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smuggling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>
                <a:latin typeface="Cambria"/>
                <a:ea typeface="ＭＳ 明朝"/>
                <a:cs typeface="Times New Roman"/>
              </a:rPr>
              <a:t>network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financing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Hezbollah in Lebanon.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Hammoud</a:t>
            </a:r>
            <a:r>
              <a:rPr lang="fr-FR" dirty="0">
                <a:latin typeface="Cambria"/>
                <a:ea typeface="ＭＳ 明朝"/>
                <a:cs typeface="Times New Roman"/>
              </a:rPr>
              <a:t> has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prepared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murder</a:t>
            </a:r>
            <a:r>
              <a:rPr lang="fr-FR" dirty="0">
                <a:latin typeface="Cambria"/>
                <a:ea typeface="ＭＳ 明朝"/>
                <a:cs typeface="Times New Roman"/>
              </a:rPr>
              <a:t> of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Prosecutor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and  </a:t>
            </a:r>
            <a:r>
              <a:rPr lang="fr-FR" dirty="0">
                <a:latin typeface="Cambria"/>
                <a:ea typeface="ＭＳ 明朝"/>
                <a:cs typeface="Times New Roman"/>
              </a:rPr>
              <a:t>an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attack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against</a:t>
            </a:r>
            <a:r>
              <a:rPr lang="fr-FR" dirty="0">
                <a:latin typeface="Cambria"/>
                <a:ea typeface="ＭＳ 明朝"/>
                <a:cs typeface="Times New Roman"/>
              </a:rPr>
              <a:t> the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court. </a:t>
            </a:r>
            <a:r>
              <a:rPr lang="fr-FR" dirty="0">
                <a:latin typeface="Cambria"/>
                <a:ea typeface="ＭＳ 明朝"/>
                <a:cs typeface="Times New Roman"/>
              </a:rPr>
              <a:t>He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was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financing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also</a:t>
            </a:r>
            <a:r>
              <a:rPr lang="fr-FR" dirty="0">
                <a:latin typeface="Cambria"/>
                <a:ea typeface="ＭＳ 明朝"/>
                <a:cs typeface="Times New Roman"/>
              </a:rPr>
              <a:t> in Vancouver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canadian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 network 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leadered</a:t>
            </a:r>
            <a:r>
              <a:rPr lang="fr-FR" dirty="0">
                <a:latin typeface="Cambria"/>
                <a:ea typeface="ＭＳ 明朝"/>
                <a:cs typeface="Times New Roman"/>
              </a:rPr>
              <a:t> by 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logistic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head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of Hezbollah </a:t>
            </a:r>
          </a:p>
          <a:p>
            <a:pPr>
              <a:spcAft>
                <a:spcPts val="0"/>
              </a:spcAft>
            </a:pPr>
            <a:r>
              <a:rPr lang="fr-FR" dirty="0" smtClean="0">
                <a:latin typeface="Cambria"/>
                <a:ea typeface="ＭＳ 明朝"/>
                <a:cs typeface="Times New Roman"/>
              </a:rPr>
              <a:t>Elias </a:t>
            </a:r>
            <a:r>
              <a:rPr lang="fr-FR" dirty="0">
                <a:latin typeface="Cambria"/>
                <a:ea typeface="ＭＳ 明朝"/>
                <a:cs typeface="Times New Roman"/>
              </a:rPr>
              <a:t>Mohamed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Akdar</a:t>
            </a:r>
            <a:r>
              <a:rPr lang="fr-FR" dirty="0">
                <a:latin typeface="Cambria"/>
                <a:ea typeface="ＭＳ 明朝"/>
                <a:cs typeface="Times New Roman"/>
              </a:rPr>
              <a:t> – Hezbollah (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2003 )                                                                                            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Networkk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trafficking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between</a:t>
            </a:r>
            <a:r>
              <a:rPr lang="fr-FR" dirty="0">
                <a:latin typeface="Cambria"/>
                <a:ea typeface="ＭＳ 明朝"/>
                <a:cs typeface="Times New Roman"/>
              </a:rPr>
              <a:t> and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indian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reserve</a:t>
            </a:r>
            <a:r>
              <a:rPr lang="fr-FR" dirty="0">
                <a:latin typeface="Cambria"/>
                <a:ea typeface="ＭＳ 明朝"/>
                <a:cs typeface="Times New Roman"/>
              </a:rPr>
              <a:t> and Michigan for Hezbollah.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Was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sending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500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$  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monthly</a:t>
            </a:r>
            <a:r>
              <a:rPr lang="fr-FR" dirty="0">
                <a:latin typeface="Cambria"/>
                <a:ea typeface="ＭＳ 明朝"/>
                <a:cs typeface="Times New Roman"/>
              </a:rPr>
              <a:t> to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Lebanon</a:t>
            </a:r>
            <a:r>
              <a:rPr lang="fr-FR" dirty="0">
                <a:latin typeface="Cambria"/>
                <a:ea typeface="ＭＳ 明朝"/>
                <a:cs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fr-FR" dirty="0" smtClean="0">
                <a:latin typeface="Cambria"/>
                <a:ea typeface="ＭＳ 明朝"/>
                <a:cs typeface="Times New Roman"/>
              </a:rPr>
              <a:t>Ahmed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Arel</a:t>
            </a:r>
            <a:r>
              <a:rPr lang="fr-FR" dirty="0">
                <a:latin typeface="Cambria"/>
                <a:ea typeface="ＭＳ 明朝"/>
                <a:cs typeface="Times New Roman"/>
              </a:rPr>
              <a:t> – Al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Quaida</a:t>
            </a:r>
            <a:r>
              <a:rPr lang="fr-FR" dirty="0">
                <a:latin typeface="Cambria"/>
                <a:ea typeface="ＭＳ 明朝"/>
                <a:cs typeface="Times New Roman"/>
              </a:rPr>
              <a:t>  (2004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)                                                                                                                       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Supply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>
                <a:latin typeface="Cambria"/>
                <a:ea typeface="ＭＳ 明朝"/>
                <a:cs typeface="Times New Roman"/>
              </a:rPr>
              <a:t>of 14000 $ to finance move to Afghanistan camps of 6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yemenis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americans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through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cigarettes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smuggling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endParaRPr lang="fr-FR" dirty="0" smtClean="0">
              <a:latin typeface="Cambria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Saifullah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Anjun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Ranjha</a:t>
            </a:r>
            <a:r>
              <a:rPr lang="fr-FR" dirty="0">
                <a:latin typeface="Cambria"/>
                <a:ea typeface="ＭＳ 明朝"/>
                <a:cs typeface="Times New Roman"/>
              </a:rPr>
              <a:t>- Al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Quaida</a:t>
            </a:r>
            <a:r>
              <a:rPr lang="fr-FR" dirty="0">
                <a:latin typeface="Cambria"/>
                <a:ea typeface="ＭＳ 明朝"/>
                <a:cs typeface="Times New Roman"/>
              </a:rPr>
              <a:t> (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2008)                                                                                                    Money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laundering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and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terrorism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financing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through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drugs</a:t>
            </a:r>
            <a:r>
              <a:rPr lang="fr-FR" dirty="0">
                <a:latin typeface="Cambria"/>
                <a:ea typeface="ＭＳ 明朝"/>
                <a:cs typeface="Times New Roman"/>
              </a:rPr>
              <a:t> ,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cigarettes </a:t>
            </a:r>
            <a:r>
              <a:rPr lang="fr-FR" dirty="0">
                <a:latin typeface="Cambria"/>
                <a:ea typeface="ＭＳ 明朝"/>
                <a:cs typeface="Times New Roman"/>
              </a:rPr>
              <a:t>and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weapons</a:t>
            </a:r>
            <a:r>
              <a:rPr lang="fr-FR" dirty="0">
                <a:latin typeface="Cambria"/>
                <a:ea typeface="ＭＳ 明朝"/>
                <a:cs typeface="Times New Roman"/>
              </a:rPr>
              <a:t>.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between</a:t>
            </a:r>
            <a:r>
              <a:rPr lang="fr-FR" dirty="0">
                <a:latin typeface="Cambria"/>
                <a:ea typeface="ＭＳ 明朝"/>
                <a:cs typeface="Times New Roman"/>
              </a:rPr>
              <a:t> 2003 and 2007  2,2 millions $  have been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moved</a:t>
            </a:r>
            <a:r>
              <a:rPr lang="fr-FR" dirty="0">
                <a:latin typeface="Cambria"/>
                <a:ea typeface="ＭＳ 明朝"/>
                <a:cs typeface="Times New Roman"/>
              </a:rPr>
              <a:t> to Al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Quaida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members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through</a:t>
            </a:r>
            <a:r>
              <a:rPr lang="fr-FR" dirty="0">
                <a:latin typeface="Cambria"/>
                <a:ea typeface="ＭＳ 明朝"/>
                <a:cs typeface="Times New Roman"/>
              </a:rPr>
              <a:t> a « 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Hawala</a:t>
            </a:r>
            <a:r>
              <a:rPr lang="fr-FR" dirty="0">
                <a:latin typeface="Cambria"/>
                <a:ea typeface="ＭＳ 明朝"/>
                <a:cs typeface="Times New Roman"/>
              </a:rPr>
              <a:t> »</a:t>
            </a:r>
          </a:p>
          <a:p>
            <a:pPr>
              <a:spcAft>
                <a:spcPts val="0"/>
              </a:spcAft>
            </a:pP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>
                <a:latin typeface="Cambria"/>
                <a:ea typeface="ＭＳ 明朝"/>
                <a:cs typeface="Times New Roman"/>
              </a:rPr>
              <a:t>Basel Ramadan - Hamas and Hezbollah (2013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)                                                                                                       Cigarettes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smuggling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 and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trafficking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in </a:t>
            </a:r>
            <a:r>
              <a:rPr lang="fr-FR" dirty="0">
                <a:latin typeface="Cambria"/>
                <a:ea typeface="ＭＳ 明朝"/>
                <a:cs typeface="Times New Roman"/>
              </a:rPr>
              <a:t>Virginia for 55 millions $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with</a:t>
            </a:r>
            <a:r>
              <a:rPr lang="fr-FR" dirty="0">
                <a:latin typeface="Cambria"/>
                <a:ea typeface="ＭＳ 明朝"/>
                <a:cs typeface="Times New Roman"/>
              </a:rPr>
              <a:t> 10 millions $ profit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send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partly</a:t>
            </a:r>
            <a:r>
              <a:rPr lang="fr-FR" dirty="0">
                <a:latin typeface="Cambria"/>
                <a:ea typeface="ＭＳ 明朝"/>
                <a:cs typeface="Times New Roman"/>
              </a:rPr>
              <a:t> to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foreign</a:t>
            </a:r>
            <a:r>
              <a:rPr lang="fr-FR" dirty="0">
                <a:latin typeface="Cambria"/>
                <a:ea typeface="ＭＳ 明朝"/>
                <a:cs typeface="Times New Roman"/>
              </a:rPr>
              <a:t> states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3873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9463" y="209390"/>
            <a:ext cx="7583487" cy="1044388"/>
          </a:xfrm>
        </p:spPr>
        <p:txBody>
          <a:bodyPr/>
          <a:lstStyle/>
          <a:p>
            <a:pPr algn="ctr"/>
            <a:r>
              <a:rPr lang="fr-FR" dirty="0" err="1" smtClean="0"/>
              <a:t>Financing</a:t>
            </a:r>
            <a:r>
              <a:rPr lang="fr-FR" dirty="0" smtClean="0"/>
              <a:t> </a:t>
            </a:r>
            <a:r>
              <a:rPr lang="fr-FR" dirty="0" err="1"/>
              <a:t>t</a:t>
            </a:r>
            <a:r>
              <a:rPr lang="fr-FR" dirty="0" err="1" smtClean="0"/>
              <a:t>errorism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sz="2000" dirty="0" smtClean="0"/>
              <a:t>(CAT 03/2015)</a:t>
            </a:r>
            <a:endParaRPr lang="fr-FR" sz="20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fr-FR" b="1" u="sng" dirty="0" smtClean="0">
                <a:latin typeface="Cambria"/>
                <a:ea typeface="ＭＳ 明朝"/>
                <a:cs typeface="Times New Roman"/>
              </a:rPr>
              <a:t>ASIA AND MIDDLE EAST </a:t>
            </a:r>
            <a:endParaRPr lang="fr-FR" dirty="0">
              <a:latin typeface="Cambria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dirty="0" smtClean="0">
                <a:latin typeface="Cambria"/>
                <a:ea typeface="ＭＳ 明朝"/>
                <a:cs typeface="Times New Roman"/>
              </a:rPr>
              <a:t>Pakistan </a:t>
            </a:r>
            <a:r>
              <a:rPr lang="fr-FR" dirty="0">
                <a:latin typeface="Cambria"/>
                <a:ea typeface="ＭＳ 明朝"/>
                <a:cs typeface="Times New Roman"/>
              </a:rPr>
              <a:t>, Talibans and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Lashkar</a:t>
            </a:r>
            <a:r>
              <a:rPr lang="fr-FR" dirty="0">
                <a:latin typeface="Cambria"/>
                <a:ea typeface="ＭＳ 明朝"/>
                <a:cs typeface="Times New Roman"/>
              </a:rPr>
              <a:t> E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taiba</a:t>
            </a:r>
            <a:r>
              <a:rPr lang="fr-FR" dirty="0">
                <a:latin typeface="Cambria"/>
                <a:ea typeface="ＭＳ 明朝"/>
                <a:cs typeface="Times New Roman"/>
              </a:rPr>
              <a:t> group (2010-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2015)               15 </a:t>
            </a:r>
            <a:r>
              <a:rPr lang="fr-FR" dirty="0">
                <a:latin typeface="Cambria"/>
                <a:ea typeface="ＭＳ 明朝"/>
                <a:cs typeface="Times New Roman"/>
              </a:rPr>
              <a:t>to 20% budget of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Waziristan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terrorists</a:t>
            </a:r>
            <a:r>
              <a:rPr lang="fr-FR" dirty="0">
                <a:latin typeface="Cambria"/>
                <a:ea typeface="ＭＳ 明朝"/>
                <a:cs typeface="Times New Roman"/>
              </a:rPr>
              <a:t> groups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is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financed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by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forgery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,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counterfeit</a:t>
            </a:r>
            <a:r>
              <a:rPr lang="fr-FR" dirty="0">
                <a:latin typeface="Cambria"/>
                <a:ea typeface="ＭＳ 明朝"/>
                <a:cs typeface="Times New Roman"/>
              </a:rPr>
              <a:t>, and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cigarettes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smuggling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 </a:t>
            </a:r>
          </a:p>
          <a:p>
            <a:pPr>
              <a:spcAft>
                <a:spcPts val="0"/>
              </a:spcAft>
            </a:pPr>
            <a:r>
              <a:rPr lang="fr-FR" dirty="0" smtClean="0">
                <a:latin typeface="Cambria"/>
                <a:ea typeface="ＭＳ 明朝"/>
                <a:cs typeface="Times New Roman"/>
              </a:rPr>
              <a:t>Abu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Sayyaf</a:t>
            </a:r>
            <a:r>
              <a:rPr lang="fr-FR" dirty="0">
                <a:latin typeface="Cambria"/>
                <a:ea typeface="ＭＳ 明朝"/>
                <a:cs typeface="Times New Roman"/>
              </a:rPr>
              <a:t>  (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Philippinas</a:t>
            </a:r>
            <a:r>
              <a:rPr lang="fr-FR" dirty="0">
                <a:latin typeface="Cambria"/>
                <a:ea typeface="ＭＳ 明朝"/>
                <a:cs typeface="Times New Roman"/>
              </a:rPr>
              <a:t> ) and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Jemaah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Islamiyah</a:t>
            </a:r>
            <a:r>
              <a:rPr lang="fr-FR" dirty="0">
                <a:latin typeface="Cambria"/>
                <a:ea typeface="ＭＳ 明朝"/>
                <a:cs typeface="Times New Roman"/>
              </a:rPr>
              <a:t> (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Indonesia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)   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Both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>
                <a:latin typeface="Cambria"/>
                <a:ea typeface="ＭＳ 明朝"/>
                <a:cs typeface="Times New Roman"/>
              </a:rPr>
              <a:t>groups are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known</a:t>
            </a:r>
            <a:r>
              <a:rPr lang="fr-FR" dirty="0">
                <a:latin typeface="Cambria"/>
                <a:ea typeface="ＭＳ 明朝"/>
                <a:cs typeface="Times New Roman"/>
              </a:rPr>
              <a:t> to use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cigarets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smuggling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as a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financing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tool</a:t>
            </a:r>
            <a:r>
              <a:rPr lang="fr-FR" dirty="0">
                <a:latin typeface="Cambria"/>
                <a:ea typeface="ＭＳ 明朝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>
                <a:latin typeface="Cambria"/>
                <a:ea typeface="ＭＳ 明朝"/>
                <a:cs typeface="Times New Roman"/>
              </a:rPr>
              <a:t>Isis, Jamal al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Nostra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(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Syria</a:t>
            </a:r>
            <a:r>
              <a:rPr lang="fr-FR" dirty="0">
                <a:latin typeface="Cambria"/>
                <a:ea typeface="ＭＳ 明朝"/>
                <a:cs typeface="Times New Roman"/>
              </a:rPr>
              <a:t> ,Irak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)                                                         Isis </a:t>
            </a:r>
            <a:r>
              <a:rPr lang="fr-FR" dirty="0">
                <a:latin typeface="Cambria"/>
                <a:ea typeface="ＭＳ 明朝"/>
                <a:cs typeface="Times New Roman"/>
              </a:rPr>
              <a:t>has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forbidden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cigarettes </a:t>
            </a:r>
            <a:r>
              <a:rPr lang="fr-FR" dirty="0">
                <a:latin typeface="Cambria"/>
                <a:ea typeface="ＭＳ 明朝"/>
                <a:cs typeface="Times New Roman"/>
              </a:rPr>
              <a:t>smoking but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smuggling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is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still</a:t>
            </a:r>
            <a:r>
              <a:rPr lang="fr-FR" dirty="0">
                <a:latin typeface="Cambria"/>
                <a:ea typeface="ＭＳ 明朝"/>
                <a:cs typeface="Times New Roman"/>
              </a:rPr>
              <a:t> an important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activity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through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borders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>
                <a:latin typeface="Cambria"/>
                <a:ea typeface="ＭＳ 明朝"/>
                <a:cs typeface="Times New Roman"/>
              </a:rPr>
              <a:t>of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Turquia</a:t>
            </a:r>
            <a:r>
              <a:rPr lang="fr-FR" dirty="0">
                <a:latin typeface="Cambria"/>
                <a:ea typeface="ＭＳ 明朝"/>
                <a:cs typeface="Times New Roman"/>
              </a:rPr>
              <a:t> and Kurdistan. In the area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smugling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of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cigarets</a:t>
            </a:r>
            <a:r>
              <a:rPr lang="fr-FR" dirty="0">
                <a:latin typeface="Cambria"/>
                <a:ea typeface="ＭＳ 明朝"/>
                <a:cs typeface="Times New Roman"/>
              </a:rPr>
              <a:t> has been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multiplied</a:t>
            </a:r>
            <a:r>
              <a:rPr lang="fr-FR" dirty="0">
                <a:latin typeface="Cambria"/>
                <a:ea typeface="ＭＳ 明朝"/>
                <a:cs typeface="Times New Roman"/>
              </a:rPr>
              <a:t> by 2,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oil</a:t>
            </a:r>
            <a:r>
              <a:rPr lang="fr-FR" dirty="0">
                <a:latin typeface="Cambria"/>
                <a:ea typeface="ＭＳ 明朝"/>
                <a:cs typeface="Times New Roman"/>
              </a:rPr>
              <a:t> by 4 and mobile phones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by 10</a:t>
            </a:r>
            <a:endParaRPr lang="fr-FR" dirty="0">
              <a:latin typeface="Cambria"/>
              <a:ea typeface="ＭＳ 明朝"/>
              <a:cs typeface="Times New Roman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0432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837437"/>
          </a:xfrm>
        </p:spPr>
        <p:txBody>
          <a:bodyPr/>
          <a:lstStyle/>
          <a:p>
            <a:pPr algn="ctr"/>
            <a:r>
              <a:rPr lang="fr-FR" dirty="0" err="1"/>
              <a:t>Financing</a:t>
            </a:r>
            <a:r>
              <a:rPr lang="fr-FR" dirty="0"/>
              <a:t> </a:t>
            </a:r>
            <a:r>
              <a:rPr lang="fr-FR" dirty="0" err="1"/>
              <a:t>terrorism</a:t>
            </a:r>
            <a:r>
              <a:rPr lang="fr-FR" dirty="0"/>
              <a:t> </a:t>
            </a:r>
            <a:br>
              <a:rPr lang="fr-FR" dirty="0"/>
            </a:br>
            <a:r>
              <a:rPr lang="fr-FR" sz="2000" dirty="0"/>
              <a:t>(CAT </a:t>
            </a:r>
            <a:r>
              <a:rPr lang="fr-FR" sz="2000" dirty="0" smtClean="0"/>
              <a:t>03/</a:t>
            </a:r>
            <a:r>
              <a:rPr lang="fr-FR" sz="2000" dirty="0"/>
              <a:t>2015)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80586" y="1493014"/>
            <a:ext cx="8204283" cy="5114004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fr-FR" b="1" u="sng" dirty="0" smtClean="0">
                <a:latin typeface="Cambria"/>
                <a:ea typeface="ＭＳ 明朝"/>
                <a:cs typeface="Times New Roman"/>
              </a:rPr>
              <a:t>EUROPE </a:t>
            </a:r>
            <a:endParaRPr lang="fr-FR" dirty="0">
              <a:latin typeface="Cambria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Swiss</a:t>
            </a:r>
            <a:r>
              <a:rPr lang="fr-FR" dirty="0">
                <a:latin typeface="Cambria"/>
                <a:ea typeface="ＭＳ 明朝"/>
                <a:cs typeface="Times New Roman"/>
              </a:rPr>
              <a:t> for ETA – (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2004)                                                                                                                            Cigarettes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trafficking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by a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swiss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residents</a:t>
            </a:r>
            <a:r>
              <a:rPr lang="fr-FR" dirty="0">
                <a:latin typeface="Cambria"/>
                <a:ea typeface="ＭＳ 明朝"/>
                <a:cs typeface="Times New Roman"/>
              </a:rPr>
              <a:t> group for ETA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from</a:t>
            </a:r>
            <a:r>
              <a:rPr lang="fr-FR" dirty="0">
                <a:latin typeface="Cambria"/>
                <a:ea typeface="ＭＳ 明朝"/>
                <a:cs typeface="Times New Roman"/>
              </a:rPr>
              <a:t> Buchs free port. One billion euros has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passed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through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swiss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banks</a:t>
            </a:r>
            <a:r>
              <a:rPr lang="fr-FR" dirty="0">
                <a:latin typeface="Cambria"/>
                <a:ea typeface="ＭＳ 明朝"/>
                <a:cs typeface="Times New Roman"/>
              </a:rPr>
              <a:t> 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before</a:t>
            </a:r>
            <a:r>
              <a:rPr lang="fr-FR" dirty="0">
                <a:latin typeface="Cambria"/>
                <a:ea typeface="ＭＳ 明朝"/>
                <a:cs typeface="Times New Roman"/>
              </a:rPr>
              <a:t> to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be</a:t>
            </a:r>
            <a:r>
              <a:rPr lang="fr-FR" dirty="0">
                <a:latin typeface="Cambria"/>
                <a:ea typeface="ＭＳ 明朝"/>
                <a:cs typeface="Times New Roman"/>
              </a:rPr>
              <a:t> sent to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organization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.</a:t>
            </a:r>
            <a:r>
              <a:rPr lang="fr-FR" dirty="0">
                <a:latin typeface="Cambria"/>
                <a:ea typeface="ＭＳ 明朝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Fehti</a:t>
            </a:r>
            <a:r>
              <a:rPr lang="fr-FR" dirty="0">
                <a:latin typeface="Cambria"/>
                <a:ea typeface="ＭＳ 明朝"/>
                <a:cs typeface="Times New Roman"/>
              </a:rPr>
              <a:t> Al Haddad, 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Italy</a:t>
            </a:r>
            <a:r>
              <a:rPr lang="fr-FR" dirty="0">
                <a:latin typeface="Cambria"/>
                <a:ea typeface="ＭＳ 明朝"/>
                <a:cs typeface="Times New Roman"/>
              </a:rPr>
              <a:t>  for GIA/GSPC/AQMI (1995-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2002)                                     Cigarettes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trafficking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around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Napoles</a:t>
            </a:r>
            <a:r>
              <a:rPr lang="fr-FR" dirty="0">
                <a:latin typeface="Cambria"/>
                <a:ea typeface="ＭＳ 明朝"/>
                <a:cs typeface="Times New Roman"/>
              </a:rPr>
              <a:t>, Milano and Roma to finance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algerian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GIA</a:t>
            </a:r>
            <a:r>
              <a:rPr lang="fr-FR" dirty="0">
                <a:latin typeface="Cambria"/>
                <a:ea typeface="ＭＳ 明朝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dirty="0" err="1">
                <a:latin typeface="Cambria"/>
                <a:ea typeface="ＭＳ 明朝"/>
                <a:cs typeface="Times New Roman"/>
              </a:rPr>
              <a:t>Rasim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Delic</a:t>
            </a:r>
            <a:r>
              <a:rPr lang="fr-FR" dirty="0">
                <a:latin typeface="Cambria"/>
                <a:ea typeface="ＭＳ 明朝"/>
                <a:cs typeface="Times New Roman"/>
              </a:rPr>
              <a:t> ,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Bosnia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Herzegovina</a:t>
            </a:r>
            <a:r>
              <a:rPr lang="fr-FR" dirty="0">
                <a:latin typeface="Cambria"/>
                <a:ea typeface="ＭＳ 明朝"/>
                <a:cs typeface="Times New Roman"/>
              </a:rPr>
              <a:t> (2007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)                                                                      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Cigarettess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smugling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in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Bosnia</a:t>
            </a:r>
            <a:r>
              <a:rPr lang="fr-FR" dirty="0">
                <a:latin typeface="Cambria"/>
                <a:ea typeface="ＭＳ 明朝"/>
                <a:cs typeface="Times New Roman"/>
              </a:rPr>
              <a:t> to finance Moudjahidin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batallion</a:t>
            </a:r>
            <a:endParaRPr lang="fr-FR" dirty="0">
              <a:latin typeface="Cambria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dirty="0">
                <a:latin typeface="Cambria"/>
                <a:ea typeface="ＭＳ 明朝"/>
                <a:cs typeface="Times New Roman"/>
              </a:rPr>
              <a:t> 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Amedy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Couliblay</a:t>
            </a:r>
            <a:r>
              <a:rPr lang="fr-FR" dirty="0">
                <a:latin typeface="Cambria"/>
                <a:ea typeface="ＭＳ 明朝"/>
                <a:cs typeface="Times New Roman"/>
              </a:rPr>
              <a:t> Djamel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Beghal</a:t>
            </a:r>
            <a:r>
              <a:rPr lang="fr-FR" dirty="0">
                <a:latin typeface="Cambria"/>
                <a:ea typeface="ＭＳ 明朝"/>
                <a:cs typeface="Times New Roman"/>
              </a:rPr>
              <a:t> , France (2010-2015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)                                             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Cigarets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>
                <a:latin typeface="Cambria"/>
                <a:ea typeface="ＭＳ 明朝"/>
                <a:cs typeface="Times New Roman"/>
              </a:rPr>
              <a:t>and </a:t>
            </a:r>
            <a:r>
              <a:rPr lang="fr-FR" dirty="0" err="1" smtClean="0">
                <a:latin typeface="Cambria"/>
                <a:ea typeface="ＭＳ 明朝"/>
                <a:cs typeface="Times New Roman"/>
              </a:rPr>
              <a:t>drugs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trafficking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to finance ISIS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attacks</a:t>
            </a:r>
            <a:r>
              <a:rPr lang="fr-FR" dirty="0">
                <a:latin typeface="Cambria"/>
                <a:ea typeface="ＭＳ 明朝"/>
                <a:cs typeface="Times New Roman"/>
              </a:rPr>
              <a:t> on french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territory</a:t>
            </a:r>
            <a:r>
              <a:rPr lang="fr-FR" dirty="0">
                <a:latin typeface="Cambria"/>
                <a:ea typeface="ＭＳ 明朝"/>
                <a:cs typeface="Times New Roman"/>
              </a:rPr>
              <a:t> and escape trial of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Smaim</a:t>
            </a:r>
            <a:r>
              <a:rPr lang="fr-FR" dirty="0">
                <a:latin typeface="Cambria"/>
                <a:ea typeface="ＭＳ 明朝"/>
                <a:cs typeface="Times New Roman"/>
              </a:rPr>
              <a:t> Ait Ali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Belkacem</a:t>
            </a:r>
            <a:endParaRPr lang="fr-FR" dirty="0">
              <a:latin typeface="Cambria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dirty="0">
                <a:latin typeface="Cambria"/>
                <a:ea typeface="ＭＳ 明朝"/>
                <a:cs typeface="Times New Roman"/>
              </a:rPr>
              <a:t> 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France  </a:t>
            </a:r>
            <a:r>
              <a:rPr lang="fr-FR" dirty="0">
                <a:latin typeface="Cambria"/>
                <a:ea typeface="ＭＳ 明朝"/>
                <a:cs typeface="Times New Roman"/>
              </a:rPr>
              <a:t>to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Syria</a:t>
            </a:r>
            <a:r>
              <a:rPr lang="fr-FR" dirty="0">
                <a:latin typeface="Cambria"/>
                <a:ea typeface="ＭＳ 明朝"/>
                <a:cs typeface="Times New Roman"/>
              </a:rPr>
              <a:t> and Isis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(2012</a:t>
            </a:r>
            <a:r>
              <a:rPr lang="fr-FR" dirty="0">
                <a:latin typeface="Cambria"/>
                <a:ea typeface="ＭＳ 明朝"/>
                <a:cs typeface="Times New Roman"/>
              </a:rPr>
              <a:t>-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2016)</a:t>
            </a:r>
            <a:r>
              <a:rPr lang="fr-FR" dirty="0">
                <a:latin typeface="Cambria"/>
                <a:ea typeface="ＭＳ 明朝"/>
                <a:cs typeface="Times New Roman"/>
              </a:rPr>
              <a:t> 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                                                                   Lot </a:t>
            </a:r>
            <a:r>
              <a:rPr lang="fr-FR" dirty="0">
                <a:latin typeface="Cambria"/>
                <a:ea typeface="ＭＳ 明朝"/>
                <a:cs typeface="Times New Roman"/>
              </a:rPr>
              <a:t>of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djihadists</a:t>
            </a:r>
            <a:r>
              <a:rPr lang="fr-FR" dirty="0">
                <a:latin typeface="Cambria"/>
                <a:ea typeface="ＭＳ 明朝"/>
                <a:cs typeface="Times New Roman"/>
              </a:rPr>
              <a:t> have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paid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there</a:t>
            </a:r>
            <a:r>
              <a:rPr lang="fr-FR" dirty="0">
                <a:latin typeface="Cambria"/>
                <a:ea typeface="ＭＳ 明朝"/>
                <a:cs typeface="Times New Roman"/>
              </a:rPr>
              <a:t> trips to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Turquia</a:t>
            </a:r>
            <a:r>
              <a:rPr lang="fr-FR" dirty="0">
                <a:latin typeface="Cambria"/>
                <a:ea typeface="ＭＳ 明朝"/>
                <a:cs typeface="Times New Roman"/>
              </a:rPr>
              <a:t>,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Lybia</a:t>
            </a:r>
            <a:r>
              <a:rPr lang="fr-FR" dirty="0">
                <a:latin typeface="Cambria"/>
                <a:ea typeface="ＭＳ 明朝"/>
                <a:cs typeface="Times New Roman"/>
              </a:rPr>
              <a:t> or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Syria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through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smtClean="0">
                <a:latin typeface="Cambria"/>
                <a:ea typeface="ＭＳ 明朝"/>
                <a:cs typeface="Times New Roman"/>
              </a:rPr>
              <a:t>cigarettes </a:t>
            </a:r>
            <a:r>
              <a:rPr lang="fr-FR" dirty="0">
                <a:latin typeface="Cambria"/>
                <a:ea typeface="ＭＳ 明朝"/>
                <a:cs typeface="Times New Roman"/>
              </a:rPr>
              <a:t>and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drugs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dirty="0" err="1">
                <a:latin typeface="Cambria"/>
                <a:ea typeface="ＭＳ 明朝"/>
                <a:cs typeface="Times New Roman"/>
              </a:rPr>
              <a:t>trafficking</a:t>
            </a:r>
            <a:r>
              <a:rPr lang="fr-FR" dirty="0">
                <a:latin typeface="Cambria"/>
                <a:ea typeface="ＭＳ 明朝"/>
                <a:cs typeface="Times New Roman"/>
              </a:rPr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8416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/>
              <a:t>Financing</a:t>
            </a:r>
            <a:r>
              <a:rPr lang="fr-FR" dirty="0"/>
              <a:t> </a:t>
            </a:r>
            <a:r>
              <a:rPr lang="fr-FR" dirty="0" err="1"/>
              <a:t>terrorism</a:t>
            </a:r>
            <a:r>
              <a:rPr lang="fr-FR" dirty="0"/>
              <a:t> </a:t>
            </a:r>
            <a:br>
              <a:rPr lang="fr-FR" dirty="0"/>
            </a:br>
            <a:r>
              <a:rPr lang="fr-FR" sz="2000" dirty="0"/>
              <a:t>(CAT </a:t>
            </a:r>
            <a:r>
              <a:rPr lang="fr-FR" sz="2000" dirty="0" smtClean="0"/>
              <a:t>03/</a:t>
            </a:r>
            <a:r>
              <a:rPr lang="fr-FR" sz="2000" dirty="0"/>
              <a:t>2015)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3422" y="1983249"/>
            <a:ext cx="8238611" cy="4874751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fr-FR" sz="2600" u="sng" dirty="0" smtClean="0">
                <a:latin typeface="Cambria"/>
                <a:ea typeface="ＭＳ 明朝"/>
                <a:cs typeface="Times New Roman"/>
              </a:rPr>
              <a:t>EUROPE </a:t>
            </a:r>
            <a:endParaRPr lang="fr-FR" sz="2600" dirty="0">
              <a:latin typeface="Cambria"/>
              <a:ea typeface="ＭＳ 明朝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r-FR" sz="2600" dirty="0">
                <a:latin typeface="Cambria"/>
                <a:ea typeface="ＭＳ 明朝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2600" dirty="0" smtClean="0">
                <a:latin typeface="Cambria"/>
                <a:ea typeface="ＭＳ 明朝"/>
                <a:cs typeface="Times New Roman"/>
              </a:rPr>
              <a:t>Portugal, GSPC, AQMI (2006)                                                                                                                  Network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linked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with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 GSPC and AQMI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using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 for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logistic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 and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financial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purposes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 clandestine immigration , cigarettes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smuggling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 and cars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trafficking</a:t>
            </a:r>
            <a:endParaRPr lang="fr-FR" sz="2600" dirty="0" smtClean="0">
              <a:latin typeface="Cambria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600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Belgique, ETA  (1970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)                                                                                                               Cigarettes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smuggling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through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Antwerp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to finance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purchase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of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weapons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for 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ETA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2600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United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Kingdom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, IRA (2010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)                                                                                                    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E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uropean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inquiries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 investigation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had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 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brought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 to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loght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than</a:t>
            </a:r>
            <a:r>
              <a:rPr lang="fr-FR" sz="2600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2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irishmen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had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built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a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huge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trafic to import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weapons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and explosive in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northern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ireland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financed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by </a:t>
            </a:r>
            <a:r>
              <a:rPr lang="fr-FR" sz="2600" dirty="0" err="1">
                <a:latin typeface="Cambria"/>
                <a:ea typeface="ＭＳ 明朝"/>
                <a:cs typeface="Times New Roman"/>
              </a:rPr>
              <a:t>cigarets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600" dirty="0" err="1" smtClean="0">
                <a:latin typeface="Cambria"/>
                <a:ea typeface="ＭＳ 明朝"/>
                <a:cs typeface="Times New Roman"/>
              </a:rPr>
              <a:t>smuggling</a:t>
            </a:r>
            <a:r>
              <a:rPr lang="fr-FR" sz="2600" dirty="0">
                <a:latin typeface="Cambria"/>
                <a:ea typeface="ＭＳ 明朝"/>
                <a:cs typeface="Times New Roman"/>
              </a:rPr>
              <a:t> 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FR" sz="2600" dirty="0">
                <a:latin typeface="Cambria"/>
                <a:ea typeface="ＭＳ 明朝"/>
                <a:cs typeface="Times New Roman"/>
              </a:rPr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9390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/>
              <a:t>Financing</a:t>
            </a:r>
            <a:r>
              <a:rPr lang="fr-FR" dirty="0"/>
              <a:t> </a:t>
            </a:r>
            <a:r>
              <a:rPr lang="fr-FR" dirty="0" err="1"/>
              <a:t>terrorism</a:t>
            </a:r>
            <a:r>
              <a:rPr lang="fr-FR" dirty="0"/>
              <a:t> </a:t>
            </a:r>
            <a:br>
              <a:rPr lang="fr-FR" dirty="0"/>
            </a:br>
            <a:r>
              <a:rPr lang="fr-FR" sz="2000" dirty="0"/>
              <a:t>(CAT </a:t>
            </a:r>
            <a:r>
              <a:rPr lang="fr-FR" sz="2000" dirty="0" smtClean="0"/>
              <a:t>03/</a:t>
            </a:r>
            <a:r>
              <a:rPr lang="fr-FR" sz="2000" dirty="0"/>
              <a:t>2015)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9095" y="2000410"/>
            <a:ext cx="8324430" cy="4208930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fr-FR" sz="2000" b="1" dirty="0" smtClean="0">
                <a:latin typeface="Cambria"/>
                <a:ea typeface="ＭＳ 明朝"/>
                <a:cs typeface="Times New Roman"/>
              </a:rPr>
              <a:t>NORTH AFRICA AND SAHEL </a:t>
            </a:r>
            <a:r>
              <a:rPr lang="fr-FR" sz="2000" b="1" dirty="0">
                <a:latin typeface="Cambria"/>
                <a:ea typeface="ＭＳ 明朝"/>
                <a:cs typeface="Times New Roman"/>
              </a:rPr>
              <a:t> </a:t>
            </a:r>
            <a:endParaRPr lang="fr-FR" sz="2000" dirty="0">
              <a:latin typeface="Cambria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000" dirty="0" smtClean="0">
                <a:latin typeface="Cambria"/>
                <a:ea typeface="ＭＳ 明朝"/>
                <a:cs typeface="Times New Roman"/>
              </a:rPr>
              <a:t>Mokhtar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Belmokhtar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 smtClean="0">
                <a:latin typeface="Cambria"/>
                <a:ea typeface="ＭＳ 明朝"/>
                <a:cs typeface="Times New Roman"/>
              </a:rPr>
              <a:t>, 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Aqmi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and Al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Morabitoun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(1990-</a:t>
            </a:r>
            <a:r>
              <a:rPr lang="fr-FR" sz="2000" dirty="0" smtClean="0">
                <a:latin typeface="Cambria"/>
                <a:ea typeface="ＭＳ 明朝"/>
                <a:cs typeface="Times New Roman"/>
              </a:rPr>
              <a:t>2015) </a:t>
            </a:r>
            <a:r>
              <a:rPr lang="fr-FR" sz="2000" dirty="0" err="1" smtClean="0">
                <a:latin typeface="Cambria"/>
                <a:ea typeface="ＭＳ 明朝"/>
                <a:cs typeface="Times New Roman"/>
              </a:rPr>
              <a:t>Khales</a:t>
            </a:r>
            <a:r>
              <a:rPr lang="fr-FR" sz="2000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Abou Al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Abass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« Mr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Malboro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 »  as leader of the groups has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managed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terrorist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actions to In </a:t>
            </a:r>
            <a:r>
              <a:rPr lang="fr-FR" sz="2000" dirty="0" smtClean="0">
                <a:latin typeface="Cambria"/>
                <a:ea typeface="ＭＳ 明朝"/>
                <a:cs typeface="Times New Roman"/>
              </a:rPr>
              <a:t>amenas, 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Bamako and Ouagadougou.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Since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1990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he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works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with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arabs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smugglers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of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Tilemsi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tribe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and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extend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his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territory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to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north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Mali. He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is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trafficking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on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weapons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,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cigarets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, cars and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since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2008 on </a:t>
            </a:r>
            <a:r>
              <a:rPr lang="fr-FR" sz="2000" dirty="0" err="1">
                <a:latin typeface="Cambria"/>
                <a:ea typeface="ＭＳ 明朝"/>
                <a:cs typeface="Times New Roman"/>
              </a:rPr>
              <a:t>hostages</a:t>
            </a:r>
            <a:r>
              <a:rPr lang="fr-FR" sz="2000" dirty="0">
                <a:latin typeface="Cambria"/>
                <a:ea typeface="ＭＳ 明朝"/>
                <a:cs typeface="Times New Roman"/>
              </a:rPr>
              <a:t> business </a:t>
            </a:r>
          </a:p>
          <a:p>
            <a:pPr>
              <a:spcAft>
                <a:spcPts val="0"/>
              </a:spcAft>
            </a:pPr>
            <a:r>
              <a:rPr lang="fr-FR" sz="2000" dirty="0">
                <a:latin typeface="Cambria"/>
                <a:ea typeface="ＭＳ 明朝"/>
                <a:cs typeface="Times New Roman"/>
              </a:rPr>
              <a:t> </a:t>
            </a:r>
            <a:r>
              <a:rPr lang="fr-FR" sz="2000" dirty="0" err="1" smtClean="0">
                <a:latin typeface="Cambria"/>
                <a:ea typeface="ＭＳ 明朝"/>
                <a:cs typeface="Times New Roman"/>
              </a:rPr>
              <a:t>Mujao</a:t>
            </a:r>
            <a:r>
              <a:rPr lang="fr-FR" sz="2000" dirty="0" smtClean="0">
                <a:latin typeface="Cambria"/>
                <a:ea typeface="ＭＳ 明朝"/>
                <a:cs typeface="Times New Roman"/>
              </a:rPr>
              <a:t>, </a:t>
            </a:r>
            <a:r>
              <a:rPr lang="fr-FR" sz="2000" dirty="0" err="1" smtClean="0">
                <a:latin typeface="Cambria"/>
                <a:ea typeface="ＭＳ 明朝"/>
                <a:cs typeface="Times New Roman"/>
              </a:rPr>
              <a:t>north</a:t>
            </a:r>
            <a:r>
              <a:rPr lang="fr-FR" sz="2000" dirty="0" smtClean="0">
                <a:latin typeface="Cambria"/>
                <a:ea typeface="ＭＳ 明朝"/>
                <a:cs typeface="Times New Roman"/>
              </a:rPr>
              <a:t> Mali (2014-2016)                                                                           </a:t>
            </a:r>
            <a:r>
              <a:rPr lang="fr-FR" sz="2000" dirty="0" err="1" smtClean="0">
                <a:latin typeface="Cambria"/>
                <a:ea typeface="ＭＳ 明朝"/>
                <a:cs typeface="Times New Roman"/>
              </a:rPr>
              <a:t>Terrorist</a:t>
            </a:r>
            <a:r>
              <a:rPr lang="fr-FR" sz="2000" dirty="0" smtClean="0">
                <a:latin typeface="Cambria"/>
                <a:ea typeface="ＭＳ 明朝"/>
                <a:cs typeface="Times New Roman"/>
              </a:rPr>
              <a:t> group </a:t>
            </a:r>
            <a:r>
              <a:rPr lang="fr-FR" sz="2000" dirty="0" err="1" smtClean="0">
                <a:latin typeface="Cambria"/>
                <a:ea typeface="ＭＳ 明朝"/>
                <a:cs typeface="Times New Roman"/>
              </a:rPr>
              <a:t>created</a:t>
            </a:r>
            <a:r>
              <a:rPr lang="fr-FR" sz="2000" dirty="0" smtClean="0">
                <a:latin typeface="Cambria"/>
                <a:ea typeface="ＭＳ 明朝"/>
                <a:cs typeface="Times New Roman"/>
              </a:rPr>
              <a:t> by cigarettes and </a:t>
            </a:r>
            <a:r>
              <a:rPr lang="fr-FR" sz="2000" dirty="0" err="1" smtClean="0">
                <a:latin typeface="Cambria"/>
                <a:ea typeface="ＭＳ 明朝"/>
                <a:cs typeface="Times New Roman"/>
              </a:rPr>
              <a:t>oil</a:t>
            </a:r>
            <a:r>
              <a:rPr lang="fr-FR" sz="2000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 err="1" smtClean="0">
                <a:latin typeface="Cambria"/>
                <a:ea typeface="ＭＳ 明朝"/>
                <a:cs typeface="Times New Roman"/>
              </a:rPr>
              <a:t>smugglers</a:t>
            </a:r>
            <a:r>
              <a:rPr lang="fr-FR" sz="2000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 err="1" smtClean="0">
                <a:latin typeface="Cambria"/>
                <a:ea typeface="ＭＳ 明朝"/>
                <a:cs typeface="Times New Roman"/>
              </a:rPr>
              <a:t>with</a:t>
            </a:r>
            <a:r>
              <a:rPr lang="fr-FR" sz="2000" dirty="0" smtClean="0">
                <a:latin typeface="Cambria"/>
                <a:ea typeface="ＭＳ 明朝"/>
                <a:cs typeface="Times New Roman"/>
              </a:rPr>
              <a:t> </a:t>
            </a:r>
            <a:r>
              <a:rPr lang="fr-FR" sz="2000" dirty="0" err="1" smtClean="0">
                <a:latin typeface="Cambria"/>
                <a:ea typeface="ＭＳ 明朝"/>
                <a:cs typeface="Times New Roman"/>
              </a:rPr>
              <a:t>Algeria</a:t>
            </a:r>
            <a:r>
              <a:rPr lang="fr-FR" sz="2000" dirty="0" smtClean="0">
                <a:latin typeface="Cambria"/>
                <a:ea typeface="ＭＳ 明朝"/>
                <a:cs typeface="Times New Roman"/>
              </a:rPr>
              <a:t>, Niger and </a:t>
            </a:r>
            <a:r>
              <a:rPr lang="fr-FR" sz="2000" dirty="0" err="1" smtClean="0">
                <a:latin typeface="Cambria"/>
                <a:ea typeface="ＭＳ 明朝"/>
                <a:cs typeface="Times New Roman"/>
              </a:rPr>
              <a:t>Lybia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966365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224" y="381000"/>
            <a:ext cx="7710726" cy="1044388"/>
          </a:xfrm>
        </p:spPr>
        <p:txBody>
          <a:bodyPr/>
          <a:lstStyle/>
          <a:p>
            <a:pPr algn="ctr"/>
            <a:r>
              <a:rPr lang="fr-FR" sz="3200" dirty="0" err="1" smtClean="0"/>
              <a:t>Financing</a:t>
            </a:r>
            <a:r>
              <a:rPr lang="fr-FR" sz="3200" dirty="0" smtClean="0"/>
              <a:t> </a:t>
            </a:r>
            <a:r>
              <a:rPr lang="fr-FR" sz="3200" dirty="0" err="1" smtClean="0"/>
              <a:t>Terrorism</a:t>
            </a:r>
            <a:r>
              <a:rPr lang="fr-FR" sz="3200" dirty="0" smtClean="0"/>
              <a:t> </a:t>
            </a:r>
            <a:br>
              <a:rPr lang="fr-FR" sz="3200" dirty="0" smtClean="0"/>
            </a:br>
            <a:r>
              <a:rPr lang="fr-FR" sz="2000" dirty="0" err="1" smtClean="0"/>
              <a:t>Sahelian</a:t>
            </a:r>
            <a:r>
              <a:rPr lang="fr-FR" sz="2000" dirty="0" smtClean="0"/>
              <a:t> case </a:t>
            </a:r>
            <a:endParaRPr lang="fr-FR" sz="2000" dirty="0"/>
          </a:p>
        </p:txBody>
      </p:sp>
      <p:pic>
        <p:nvPicPr>
          <p:cNvPr id="12" name="Espace réservé du contenu 11" descr="Numériser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9" b="2529"/>
          <a:stretch>
            <a:fillRect/>
          </a:stretch>
        </p:blipFill>
        <p:spPr>
          <a:xfrm>
            <a:off x="961171" y="1425388"/>
            <a:ext cx="7277440" cy="5061137"/>
          </a:xfrm>
        </p:spPr>
      </p:pic>
    </p:spTree>
    <p:extLst>
      <p:ext uri="{BB962C8B-B14F-4D97-AF65-F5344CB8AC3E}">
        <p14:creationId xmlns:p14="http://schemas.microsoft.com/office/powerpoint/2010/main" val="361825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639" y="308899"/>
            <a:ext cx="8933290" cy="737927"/>
          </a:xfrm>
        </p:spPr>
        <p:txBody>
          <a:bodyPr/>
          <a:lstStyle/>
          <a:p>
            <a:pPr algn="ctr"/>
            <a:r>
              <a:rPr lang="fr-FR" sz="3200" dirty="0" err="1" smtClean="0"/>
              <a:t>Trans</a:t>
            </a:r>
            <a:r>
              <a:rPr lang="fr-FR" sz="3200" dirty="0" smtClean="0"/>
              <a:t> </a:t>
            </a:r>
            <a:r>
              <a:rPr lang="fr-FR" sz="3200" dirty="0" err="1" smtClean="0"/>
              <a:t>sahara</a:t>
            </a:r>
            <a:r>
              <a:rPr lang="fr-FR" sz="3200" dirty="0" smtClean="0"/>
              <a:t> </a:t>
            </a:r>
            <a:r>
              <a:rPr lang="fr-FR" sz="3200" dirty="0" err="1" smtClean="0"/>
              <a:t>trafficking</a:t>
            </a:r>
            <a:r>
              <a:rPr lang="fr-FR" sz="3200" dirty="0" smtClean="0"/>
              <a:t> and </a:t>
            </a:r>
            <a:r>
              <a:rPr lang="fr-FR" sz="3200" dirty="0" err="1" smtClean="0"/>
              <a:t>threats</a:t>
            </a:r>
            <a:r>
              <a:rPr lang="fr-FR" sz="3200" dirty="0" smtClean="0"/>
              <a:t> finance</a:t>
            </a:r>
            <a:br>
              <a:rPr lang="fr-FR" sz="3200" dirty="0" smtClean="0"/>
            </a:br>
            <a:r>
              <a:rPr lang="fr-FR" sz="2000" dirty="0" smtClean="0"/>
              <a:t>NCSA  22/04/15 </a:t>
            </a:r>
            <a:endParaRPr lang="fr-FR" sz="2000" dirty="0"/>
          </a:p>
        </p:txBody>
      </p:sp>
      <p:pic>
        <p:nvPicPr>
          <p:cNvPr id="4" name="Espace réservé du contenu 3" descr="Num%C3%A9riser%201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61" b="8361"/>
          <a:stretch>
            <a:fillRect/>
          </a:stretch>
        </p:blipFill>
        <p:spPr>
          <a:xfrm>
            <a:off x="0" y="1166953"/>
            <a:ext cx="9104929" cy="5680320"/>
          </a:xfrm>
        </p:spPr>
      </p:pic>
    </p:spTree>
    <p:extLst>
      <p:ext uri="{BB962C8B-B14F-4D97-AF65-F5344CB8AC3E}">
        <p14:creationId xmlns:p14="http://schemas.microsoft.com/office/powerpoint/2010/main" val="3593413865"/>
      </p:ext>
    </p:extLst>
  </p:cSld>
  <p:clrMapOvr>
    <a:masterClrMapping/>
  </p:clrMapOvr>
</p:sld>
</file>

<file path=ppt/theme/theme1.xml><?xml version="1.0" encoding="utf-8"?>
<a:theme xmlns:a="http://schemas.openxmlformats.org/drawingml/2006/main" name="Ré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212</TotalTime>
  <Words>164</Words>
  <Application>Microsoft Macintosh PowerPoint</Application>
  <PresentationFormat>Présentation à l'écran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Révolution</vt:lpstr>
      <vt:lpstr>Financing terrorism</vt:lpstr>
      <vt:lpstr>Financing terrorism</vt:lpstr>
      <vt:lpstr>Financing Terrorism  (CAT 03/2015)</vt:lpstr>
      <vt:lpstr>Financing terrorism  (CAT 03/2015)</vt:lpstr>
      <vt:lpstr>Financing terrorism  (CAT 03/2015)</vt:lpstr>
      <vt:lpstr>Financing terrorism  (CAT 03/2015)</vt:lpstr>
      <vt:lpstr>Financing terrorism  (CAT 03/2015)</vt:lpstr>
      <vt:lpstr>Financing Terrorism  Sahelian case </vt:lpstr>
      <vt:lpstr>Trans sahara trafficking and threats finance NCSA  22/04/15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Juillet</dc:creator>
  <cp:lastModifiedBy>alain Juillet</cp:lastModifiedBy>
  <cp:revision>14</cp:revision>
  <dcterms:created xsi:type="dcterms:W3CDTF">2016-01-20T23:43:46Z</dcterms:created>
  <dcterms:modified xsi:type="dcterms:W3CDTF">2016-01-24T18:26:32Z</dcterms:modified>
</cp:coreProperties>
</file>